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732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6939" y="94233"/>
            <a:ext cx="10358120" cy="69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1">
                <a:solidFill>
                  <a:srgbClr val="FF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8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1">
                <a:solidFill>
                  <a:srgbClr val="FF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1">
                <a:solidFill>
                  <a:srgbClr val="FF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14456"/>
            <a:ext cx="10358120" cy="2044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1">
                <a:solidFill>
                  <a:srgbClr val="FF000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70507" y="1988137"/>
            <a:ext cx="8650985" cy="38976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130" y="1215009"/>
            <a:ext cx="11208385" cy="144399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680085" marR="5080" indent="-668020">
              <a:lnSpc>
                <a:spcPts val="5290"/>
              </a:lnSpc>
              <a:spcBef>
                <a:spcPts val="760"/>
              </a:spcBef>
            </a:pPr>
            <a:r>
              <a:rPr sz="4900" spc="-5" dirty="0">
                <a:latin typeface="Calibri Light"/>
                <a:cs typeface="Calibri Light"/>
              </a:rPr>
              <a:t>Федеральная</a:t>
            </a:r>
            <a:r>
              <a:rPr sz="4900" spc="10" dirty="0">
                <a:latin typeface="Calibri Light"/>
                <a:cs typeface="Calibri Light"/>
              </a:rPr>
              <a:t> </a:t>
            </a:r>
            <a:r>
              <a:rPr sz="4900" spc="-5" dirty="0">
                <a:latin typeface="Calibri Light"/>
                <a:cs typeface="Calibri Light"/>
              </a:rPr>
              <a:t>образовательная </a:t>
            </a:r>
            <a:r>
              <a:rPr sz="4900" spc="-10" dirty="0">
                <a:latin typeface="Calibri Light"/>
                <a:cs typeface="Calibri Light"/>
              </a:rPr>
              <a:t>программа </a:t>
            </a:r>
            <a:r>
              <a:rPr sz="4900" spc="-1090" dirty="0">
                <a:latin typeface="Calibri Light"/>
                <a:cs typeface="Calibri Light"/>
              </a:rPr>
              <a:t> </a:t>
            </a:r>
            <a:r>
              <a:rPr sz="4900" spc="-5" dirty="0">
                <a:latin typeface="Calibri Light"/>
                <a:cs typeface="Calibri Light"/>
              </a:rPr>
              <a:t>дошкольного</a:t>
            </a:r>
            <a:r>
              <a:rPr sz="4900" spc="-15" dirty="0">
                <a:latin typeface="Calibri Light"/>
                <a:cs typeface="Calibri Light"/>
              </a:rPr>
              <a:t> </a:t>
            </a:r>
            <a:r>
              <a:rPr sz="4900" spc="-5" dirty="0">
                <a:latin typeface="Calibri Light"/>
                <a:cs typeface="Calibri Light"/>
              </a:rPr>
              <a:t>образования</a:t>
            </a:r>
            <a:r>
              <a:rPr sz="4900" spc="20" dirty="0">
                <a:latin typeface="Calibri Light"/>
                <a:cs typeface="Calibri Light"/>
              </a:rPr>
              <a:t> </a:t>
            </a:r>
            <a:r>
              <a:rPr sz="4900" spc="-5" dirty="0">
                <a:latin typeface="Calibri Light"/>
                <a:cs typeface="Calibri Light"/>
              </a:rPr>
              <a:t>(ФОП</a:t>
            </a:r>
            <a:r>
              <a:rPr sz="4900" spc="15" dirty="0">
                <a:latin typeface="Calibri Light"/>
                <a:cs typeface="Calibri Light"/>
              </a:rPr>
              <a:t> </a:t>
            </a:r>
            <a:r>
              <a:rPr sz="4900" spc="-5" dirty="0">
                <a:latin typeface="Calibri Light"/>
                <a:cs typeface="Calibri Light"/>
              </a:rPr>
              <a:t>ДО):</a:t>
            </a:r>
            <a:endParaRPr sz="49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29764" y="2547061"/>
            <a:ext cx="8419465" cy="1590040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2135505" marR="5080" indent="-2123440">
              <a:lnSpc>
                <a:spcPts val="5830"/>
              </a:lnSpc>
              <a:spcBef>
                <a:spcPts val="835"/>
              </a:spcBef>
            </a:pPr>
            <a:r>
              <a:rPr sz="5400" i="0" dirty="0">
                <a:latin typeface="Calibri Light"/>
                <a:cs typeface="Calibri Light"/>
              </a:rPr>
              <a:t>5</a:t>
            </a:r>
            <a:r>
              <a:rPr sz="5400" i="0" spc="-90" dirty="0">
                <a:latin typeface="Calibri Light"/>
                <a:cs typeface="Calibri Light"/>
              </a:rPr>
              <a:t> </a:t>
            </a:r>
            <a:r>
              <a:rPr sz="5400" i="0" spc="-45" dirty="0">
                <a:latin typeface="Calibri Light"/>
                <a:cs typeface="Calibri Light"/>
              </a:rPr>
              <a:t>новшеств</a:t>
            </a:r>
            <a:r>
              <a:rPr sz="5400" i="0" spc="-125" dirty="0">
                <a:latin typeface="Calibri Light"/>
                <a:cs typeface="Calibri Light"/>
              </a:rPr>
              <a:t> </a:t>
            </a:r>
            <a:r>
              <a:rPr sz="5400" i="0" spc="-35" dirty="0">
                <a:latin typeface="Calibri Light"/>
                <a:cs typeface="Calibri Light"/>
              </a:rPr>
              <a:t>нового</a:t>
            </a:r>
            <a:r>
              <a:rPr sz="5400" i="0" spc="-120" dirty="0">
                <a:latin typeface="Calibri Light"/>
                <a:cs typeface="Calibri Light"/>
              </a:rPr>
              <a:t> </a:t>
            </a:r>
            <a:r>
              <a:rPr sz="5400" i="0" spc="-50" dirty="0">
                <a:latin typeface="Calibri Light"/>
                <a:cs typeface="Calibri Light"/>
              </a:rPr>
              <a:t>2023-2024 </a:t>
            </a:r>
            <a:r>
              <a:rPr sz="5400" i="0" spc="-1205" dirty="0">
                <a:latin typeface="Calibri Light"/>
                <a:cs typeface="Calibri Light"/>
              </a:rPr>
              <a:t> </a:t>
            </a:r>
            <a:r>
              <a:rPr sz="5400" i="0" spc="-40" dirty="0">
                <a:latin typeface="Calibri Light"/>
                <a:cs typeface="Calibri Light"/>
              </a:rPr>
              <a:t>учебного</a:t>
            </a:r>
            <a:r>
              <a:rPr sz="5400" i="0" spc="-114" dirty="0">
                <a:latin typeface="Calibri Light"/>
                <a:cs typeface="Calibri Light"/>
              </a:rPr>
              <a:t> </a:t>
            </a:r>
            <a:r>
              <a:rPr sz="5400" i="0" spc="-30" dirty="0">
                <a:latin typeface="Calibri Light"/>
                <a:cs typeface="Calibri Light"/>
              </a:rPr>
              <a:t>года</a:t>
            </a:r>
            <a:endParaRPr sz="5400">
              <a:latin typeface="Calibri Light"/>
              <a:cs typeface="Calibri Ligh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76727" y="4567428"/>
            <a:ext cx="6228587" cy="19537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14456"/>
            <a:ext cx="8848725" cy="2044700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4400" i="0" spc="-35" dirty="0">
                <a:latin typeface="Calibri Light"/>
                <a:cs typeface="Calibri Light"/>
              </a:rPr>
              <a:t>Новшество</a:t>
            </a:r>
            <a:r>
              <a:rPr sz="4400" i="0" spc="-120" dirty="0">
                <a:latin typeface="Calibri Light"/>
                <a:cs typeface="Calibri Light"/>
              </a:rPr>
              <a:t> </a:t>
            </a:r>
            <a:r>
              <a:rPr sz="4400" i="0" spc="-20" dirty="0">
                <a:latin typeface="Calibri Light"/>
                <a:cs typeface="Calibri Light"/>
              </a:rPr>
              <a:t>1:</a:t>
            </a:r>
            <a:endParaRPr sz="4400">
              <a:latin typeface="Calibri Light"/>
              <a:cs typeface="Calibri Light"/>
            </a:endParaRPr>
          </a:p>
          <a:p>
            <a:pPr marL="2227580" marR="5080" indent="-699770">
              <a:lnSpc>
                <a:spcPct val="113100"/>
              </a:lnSpc>
              <a:spcBef>
                <a:spcPts val="65"/>
              </a:spcBef>
            </a:pPr>
            <a:r>
              <a:rPr sz="3600" b="1" i="0" spc="-10" dirty="0">
                <a:solidFill>
                  <a:srgbClr val="000000"/>
                </a:solidFill>
                <a:latin typeface="Calibri"/>
                <a:cs typeface="Calibri"/>
              </a:rPr>
              <a:t>Единая </a:t>
            </a:r>
            <a:r>
              <a:rPr sz="3600" b="1" i="0" spc="-15" dirty="0">
                <a:solidFill>
                  <a:srgbClr val="000000"/>
                </a:solidFill>
                <a:latin typeface="Calibri"/>
                <a:cs typeface="Calibri"/>
              </a:rPr>
              <a:t>образовательная </a:t>
            </a:r>
            <a:r>
              <a:rPr sz="3600" b="1" i="0" spc="-5" dirty="0">
                <a:solidFill>
                  <a:srgbClr val="000000"/>
                </a:solidFill>
                <a:latin typeface="Calibri"/>
                <a:cs typeface="Calibri"/>
              </a:rPr>
              <a:t>программа </a:t>
            </a:r>
            <a:r>
              <a:rPr sz="3600" b="1" i="0" spc="-8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spc="-5" dirty="0">
                <a:solidFill>
                  <a:srgbClr val="000000"/>
                </a:solidFill>
                <a:latin typeface="Calibri"/>
                <a:cs typeface="Calibri"/>
              </a:rPr>
              <a:t>для</a:t>
            </a:r>
            <a:r>
              <a:rPr sz="3600" b="1" i="0" spc="-10" dirty="0">
                <a:solidFill>
                  <a:srgbClr val="000000"/>
                </a:solidFill>
                <a:latin typeface="Calibri"/>
                <a:cs typeface="Calibri"/>
              </a:rPr>
              <a:t> все</a:t>
            </a:r>
            <a:r>
              <a:rPr sz="3600" b="1" i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spc="-15" dirty="0">
                <a:solidFill>
                  <a:srgbClr val="000000"/>
                </a:solidFill>
                <a:latin typeface="Calibri"/>
                <a:cs typeface="Calibri"/>
              </a:rPr>
              <a:t>детских</a:t>
            </a:r>
            <a:r>
              <a:rPr sz="3600" b="1" i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spc="-10" dirty="0">
                <a:solidFill>
                  <a:srgbClr val="000000"/>
                </a:solidFill>
                <a:latin typeface="Calibri"/>
                <a:cs typeface="Calibri"/>
              </a:rPr>
              <a:t>садов</a:t>
            </a:r>
            <a:r>
              <a:rPr sz="3600" b="1" i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spc="-5" dirty="0">
                <a:solidFill>
                  <a:srgbClr val="000000"/>
                </a:solidFill>
                <a:latin typeface="Calibri"/>
                <a:cs typeface="Calibri"/>
              </a:rPr>
              <a:t>страны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4600" y="2144267"/>
            <a:ext cx="7162800" cy="44759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162668"/>
            <a:ext cx="8968740" cy="1403350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4400" i="0" spc="-35" dirty="0">
                <a:latin typeface="Calibri Light"/>
                <a:cs typeface="Calibri Light"/>
              </a:rPr>
              <a:t>Новшество</a:t>
            </a:r>
            <a:r>
              <a:rPr sz="4400" i="0" spc="-120" dirty="0">
                <a:latin typeface="Calibri Light"/>
                <a:cs typeface="Calibri Light"/>
              </a:rPr>
              <a:t> </a:t>
            </a:r>
            <a:r>
              <a:rPr sz="4400" i="0" spc="-20" dirty="0">
                <a:latin typeface="Calibri Light"/>
                <a:cs typeface="Calibri Light"/>
              </a:rPr>
              <a:t>2:</a:t>
            </a:r>
            <a:endParaRPr sz="4400">
              <a:latin typeface="Calibri Light"/>
              <a:cs typeface="Calibri Light"/>
            </a:endParaRPr>
          </a:p>
          <a:p>
            <a:pPr marL="1367790">
              <a:lnSpc>
                <a:spcPct val="100000"/>
              </a:lnSpc>
              <a:spcBef>
                <a:spcPts val="565"/>
              </a:spcBef>
            </a:pPr>
            <a:r>
              <a:rPr sz="3600" b="1" i="0" spc="-10" dirty="0">
                <a:solidFill>
                  <a:srgbClr val="000000"/>
                </a:solidFill>
                <a:latin typeface="Calibri"/>
                <a:cs typeface="Calibri"/>
              </a:rPr>
              <a:t>Реальная</a:t>
            </a:r>
            <a:r>
              <a:rPr sz="3600" b="1" i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spc="-10" dirty="0">
                <a:solidFill>
                  <a:srgbClr val="000000"/>
                </a:solidFill>
                <a:latin typeface="Calibri"/>
                <a:cs typeface="Calibri"/>
              </a:rPr>
              <a:t>преемственность </a:t>
            </a:r>
            <a:r>
              <a:rPr sz="3600" b="1" i="0" spc="-5" dirty="0">
                <a:solidFill>
                  <a:srgbClr val="000000"/>
                </a:solidFill>
                <a:latin typeface="Calibri"/>
                <a:cs typeface="Calibri"/>
              </a:rPr>
              <a:t>со</a:t>
            </a:r>
            <a:r>
              <a:rPr sz="3600" b="1" i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spc="-25" dirty="0">
                <a:solidFill>
                  <a:srgbClr val="000000"/>
                </a:solidFill>
                <a:latin typeface="Calibri"/>
                <a:cs typeface="Calibri"/>
              </a:rPr>
              <a:t>школой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1639" y="1740407"/>
            <a:ext cx="8808719" cy="4953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393" y="103406"/>
            <a:ext cx="11167745" cy="1536065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497840">
              <a:lnSpc>
                <a:spcPct val="100000"/>
              </a:lnSpc>
              <a:spcBef>
                <a:spcPts val="1360"/>
              </a:spcBef>
            </a:pPr>
            <a:r>
              <a:rPr sz="4400" i="0" spc="-35" dirty="0">
                <a:latin typeface="Calibri Light"/>
                <a:cs typeface="Calibri Light"/>
              </a:rPr>
              <a:t>Новшество</a:t>
            </a:r>
            <a:r>
              <a:rPr sz="4400" i="0" spc="-120" dirty="0">
                <a:latin typeface="Calibri Light"/>
                <a:cs typeface="Calibri Light"/>
              </a:rPr>
              <a:t> </a:t>
            </a:r>
            <a:r>
              <a:rPr sz="4400" i="0" spc="-15" dirty="0">
                <a:latin typeface="Calibri Light"/>
                <a:cs typeface="Calibri Light"/>
              </a:rPr>
              <a:t>3:</a:t>
            </a:r>
            <a:endParaRPr sz="44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sz="3600" b="1" i="0" spc="-30" dirty="0">
                <a:solidFill>
                  <a:srgbClr val="000000"/>
                </a:solidFill>
                <a:latin typeface="Calibri"/>
                <a:cs typeface="Calibri"/>
              </a:rPr>
              <a:t>Родители</a:t>
            </a:r>
            <a:r>
              <a:rPr sz="3600" b="1" i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dirty="0">
                <a:solidFill>
                  <a:srgbClr val="000000"/>
                </a:solidFill>
                <a:latin typeface="Calibri"/>
                <a:cs typeface="Calibri"/>
              </a:rPr>
              <a:t>–</a:t>
            </a:r>
            <a:r>
              <a:rPr sz="3600" b="1" i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spc="-10" dirty="0">
                <a:solidFill>
                  <a:srgbClr val="000000"/>
                </a:solidFill>
                <a:latin typeface="Calibri"/>
                <a:cs typeface="Calibri"/>
              </a:rPr>
              <a:t>соучастники</a:t>
            </a:r>
            <a:r>
              <a:rPr sz="3600" b="1" i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3600" b="1" i="0" spc="-10" dirty="0">
                <a:solidFill>
                  <a:srgbClr val="000000"/>
                </a:solidFill>
                <a:latin typeface="Calibri"/>
                <a:cs typeface="Calibri"/>
              </a:rPr>
              <a:t>образовательной</a:t>
            </a:r>
            <a:r>
              <a:rPr sz="3600" b="1" i="0" spc="-15" dirty="0">
                <a:solidFill>
                  <a:srgbClr val="000000"/>
                </a:solidFill>
                <a:latin typeface="Calibri"/>
                <a:cs typeface="Calibri"/>
              </a:rPr>
              <a:t> деятельности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0864" y="1863851"/>
            <a:ext cx="7510272" cy="49941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213106"/>
            <a:ext cx="31140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5" dirty="0">
                <a:solidFill>
                  <a:srgbClr val="FF0000"/>
                </a:solidFill>
                <a:latin typeface="Calibri Light"/>
                <a:cs typeface="Calibri Light"/>
              </a:rPr>
              <a:t>Новшество</a:t>
            </a:r>
            <a:r>
              <a:rPr sz="4400" spc="-150" dirty="0">
                <a:solidFill>
                  <a:srgbClr val="FF0000"/>
                </a:solidFill>
                <a:latin typeface="Calibri Light"/>
                <a:cs typeface="Calibri Light"/>
              </a:rPr>
              <a:t> </a:t>
            </a:r>
            <a:r>
              <a:rPr sz="4400" spc="-20" dirty="0">
                <a:solidFill>
                  <a:srgbClr val="FF0000"/>
                </a:solidFill>
                <a:latin typeface="Calibri Light"/>
                <a:cs typeface="Calibri Light"/>
              </a:rPr>
              <a:t>4: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66061" y="1028141"/>
            <a:ext cx="8519160" cy="106870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508000" marR="5080" indent="-495300">
              <a:lnSpc>
                <a:spcPts val="3890"/>
              </a:lnSpc>
              <a:spcBef>
                <a:spcPts val="590"/>
              </a:spcBef>
            </a:pPr>
            <a:r>
              <a:rPr sz="3600" b="1" spc="-5" dirty="0">
                <a:latin typeface="Calibri"/>
                <a:cs typeface="Calibri"/>
              </a:rPr>
              <a:t>Воспитание </a:t>
            </a:r>
            <a:r>
              <a:rPr sz="3600" b="1" dirty="0">
                <a:latin typeface="Calibri"/>
                <a:cs typeface="Calibri"/>
              </a:rPr>
              <a:t>и </a:t>
            </a:r>
            <a:r>
              <a:rPr sz="3600" b="1" spc="-5" dirty="0">
                <a:latin typeface="Calibri"/>
                <a:cs typeface="Calibri"/>
              </a:rPr>
              <a:t>обучение </a:t>
            </a:r>
            <a:r>
              <a:rPr sz="3600" b="1" spc="-10" dirty="0">
                <a:latin typeface="Calibri"/>
                <a:cs typeface="Calibri"/>
              </a:rPr>
              <a:t>ребенка </a:t>
            </a:r>
            <a:r>
              <a:rPr sz="3600" b="1" spc="-5" dirty="0">
                <a:latin typeface="Calibri"/>
                <a:cs typeface="Calibri"/>
              </a:rPr>
              <a:t>на основе </a:t>
            </a:r>
            <a:r>
              <a:rPr sz="3600" b="1" spc="-800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традиционных</a:t>
            </a:r>
            <a:r>
              <a:rPr sz="3600" b="1" spc="-40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Российских</a:t>
            </a:r>
            <a:r>
              <a:rPr sz="3600" b="1" spc="-20" dirty="0">
                <a:latin typeface="Calibri"/>
                <a:cs typeface="Calibri"/>
              </a:rPr>
              <a:t> </a:t>
            </a:r>
            <a:r>
              <a:rPr sz="3600" b="1" spc="-10" dirty="0">
                <a:latin typeface="Calibri"/>
                <a:cs typeface="Calibri"/>
              </a:rPr>
              <a:t>ценностей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19983" y="2180842"/>
            <a:ext cx="6352032" cy="465886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94233"/>
            <a:ext cx="31140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5" dirty="0">
                <a:solidFill>
                  <a:srgbClr val="FF0000"/>
                </a:solidFill>
                <a:latin typeface="Calibri Light"/>
                <a:cs typeface="Calibri Light"/>
              </a:rPr>
              <a:t>Новшество</a:t>
            </a:r>
            <a:r>
              <a:rPr sz="4400" spc="-150" dirty="0">
                <a:solidFill>
                  <a:srgbClr val="FF0000"/>
                </a:solidFill>
                <a:latin typeface="Calibri Light"/>
                <a:cs typeface="Calibri Light"/>
              </a:rPr>
              <a:t> </a:t>
            </a:r>
            <a:r>
              <a:rPr sz="4400" spc="-20" dirty="0">
                <a:solidFill>
                  <a:srgbClr val="FF0000"/>
                </a:solidFill>
                <a:latin typeface="Calibri Light"/>
                <a:cs typeface="Calibri Light"/>
              </a:rPr>
              <a:t>5: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65601" y="945845"/>
            <a:ext cx="47771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Calibri"/>
                <a:cs typeface="Calibri"/>
              </a:rPr>
              <a:t>ФОП</a:t>
            </a:r>
            <a:r>
              <a:rPr sz="4000" b="1" spc="-20" dirty="0">
                <a:latin typeface="Calibri"/>
                <a:cs typeface="Calibri"/>
              </a:rPr>
              <a:t> </a:t>
            </a:r>
            <a:r>
              <a:rPr sz="4000" b="1" spc="-45" dirty="0">
                <a:latin typeface="Calibri"/>
                <a:cs typeface="Calibri"/>
              </a:rPr>
              <a:t>ДО</a:t>
            </a:r>
            <a:r>
              <a:rPr sz="4000" b="1" spc="-30" dirty="0">
                <a:latin typeface="Calibri"/>
                <a:cs typeface="Calibri"/>
              </a:rPr>
              <a:t> </a:t>
            </a:r>
            <a:r>
              <a:rPr sz="4000" b="1" spc="-5" dirty="0">
                <a:latin typeface="Calibri"/>
                <a:cs typeface="Calibri"/>
              </a:rPr>
              <a:t>–</a:t>
            </a:r>
            <a:r>
              <a:rPr sz="4000" b="1" spc="-20" dirty="0">
                <a:latin typeface="Calibri"/>
                <a:cs typeface="Calibri"/>
              </a:rPr>
              <a:t> это </a:t>
            </a:r>
            <a:r>
              <a:rPr sz="4000" b="1" spc="-30" dirty="0">
                <a:latin typeface="Calibri"/>
                <a:cs typeface="Calibri"/>
              </a:rPr>
              <a:t>ЗАКОН!</a:t>
            </a:r>
            <a:endParaRPr sz="4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84960" y="1668778"/>
            <a:ext cx="9022080" cy="50977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377444"/>
            <a:ext cx="286321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0" dirty="0">
                <a:solidFill>
                  <a:srgbClr val="000000"/>
                </a:solidFill>
              </a:rPr>
              <a:t>Ре</a:t>
            </a:r>
            <a:r>
              <a:rPr sz="4400" spc="-60" dirty="0">
                <a:solidFill>
                  <a:srgbClr val="000000"/>
                </a:solidFill>
              </a:rPr>
              <a:t>ф</a:t>
            </a:r>
            <a:r>
              <a:rPr sz="4400" spc="-50" dirty="0">
                <a:solidFill>
                  <a:srgbClr val="000000"/>
                </a:solidFill>
              </a:rPr>
              <a:t>л</a:t>
            </a:r>
            <a:r>
              <a:rPr sz="4400" spc="-40" dirty="0">
                <a:solidFill>
                  <a:srgbClr val="000000"/>
                </a:solidFill>
              </a:rPr>
              <a:t>ек</a:t>
            </a:r>
            <a:r>
              <a:rPr sz="4400" spc="-30" dirty="0">
                <a:solidFill>
                  <a:srgbClr val="000000"/>
                </a:solidFill>
              </a:rPr>
              <a:t>с</a:t>
            </a:r>
            <a:r>
              <a:rPr sz="4400" spc="-50" dirty="0">
                <a:solidFill>
                  <a:srgbClr val="000000"/>
                </a:solidFill>
              </a:rPr>
              <a:t>и</a:t>
            </a:r>
            <a:r>
              <a:rPr sz="4400" spc="-35" dirty="0">
                <a:solidFill>
                  <a:srgbClr val="000000"/>
                </a:solidFill>
              </a:rPr>
              <a:t>я</a:t>
            </a:r>
            <a:r>
              <a:rPr sz="4400" dirty="0">
                <a:solidFill>
                  <a:srgbClr val="000000"/>
                </a:solidFill>
              </a:rPr>
              <a:t>…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46376" y="1243583"/>
            <a:ext cx="7699248" cy="561441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7937" rIns="0" bIns="0" rtlCol="0">
            <a:spAutoFit/>
          </a:bodyPr>
          <a:lstStyle/>
          <a:p>
            <a:pPr marL="2645410" marR="5080" indent="-1500505">
              <a:lnSpc>
                <a:spcPts val="3890"/>
              </a:lnSpc>
              <a:spcBef>
                <a:spcPts val="590"/>
              </a:spcBef>
            </a:pPr>
            <a:r>
              <a:rPr sz="3600" i="0" spc="-30" dirty="0">
                <a:latin typeface="Calibri Light"/>
                <a:cs typeface="Calibri Light"/>
              </a:rPr>
              <a:t>Федеральная</a:t>
            </a:r>
            <a:r>
              <a:rPr sz="3600" i="0" spc="-120" dirty="0">
                <a:latin typeface="Calibri Light"/>
                <a:cs typeface="Calibri Light"/>
              </a:rPr>
              <a:t> </a:t>
            </a:r>
            <a:r>
              <a:rPr sz="3600" i="0" spc="-30" dirty="0">
                <a:latin typeface="Calibri Light"/>
                <a:cs typeface="Calibri Light"/>
              </a:rPr>
              <a:t>образовательная</a:t>
            </a:r>
            <a:r>
              <a:rPr sz="3600" i="0" spc="-114" dirty="0">
                <a:latin typeface="Calibri Light"/>
                <a:cs typeface="Calibri Light"/>
              </a:rPr>
              <a:t> </a:t>
            </a:r>
            <a:r>
              <a:rPr sz="3600" i="0" spc="-35" dirty="0">
                <a:latin typeface="Calibri Light"/>
                <a:cs typeface="Calibri Light"/>
              </a:rPr>
              <a:t>программа </a:t>
            </a:r>
            <a:r>
              <a:rPr sz="3600" i="0" spc="-800" dirty="0">
                <a:latin typeface="Calibri Light"/>
                <a:cs typeface="Calibri Light"/>
              </a:rPr>
              <a:t> </a:t>
            </a:r>
            <a:r>
              <a:rPr sz="3600" i="0" spc="-35" dirty="0">
                <a:latin typeface="Calibri Light"/>
                <a:cs typeface="Calibri Light"/>
              </a:rPr>
              <a:t>дошкольного</a:t>
            </a:r>
            <a:r>
              <a:rPr sz="3600" i="0" spc="-95" dirty="0">
                <a:latin typeface="Calibri Light"/>
                <a:cs typeface="Calibri Light"/>
              </a:rPr>
              <a:t> </a:t>
            </a:r>
            <a:r>
              <a:rPr sz="3600" i="0" spc="-35" dirty="0">
                <a:latin typeface="Calibri Light"/>
                <a:cs typeface="Calibri Light"/>
              </a:rPr>
              <a:t>образования</a:t>
            </a:r>
            <a:endParaRPr sz="36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27556" y="1406404"/>
            <a:ext cx="10603865" cy="1555115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54305">
              <a:lnSpc>
                <a:spcPct val="100000"/>
              </a:lnSpc>
              <a:spcBef>
                <a:spcPts val="1065"/>
              </a:spcBef>
            </a:pPr>
            <a:r>
              <a:rPr sz="1900" b="1" spc="-15" dirty="0">
                <a:solidFill>
                  <a:srgbClr val="6F2F9F"/>
                </a:solidFill>
                <a:latin typeface="Calibri"/>
                <a:cs typeface="Calibri"/>
              </a:rPr>
              <a:t>Обязательный</a:t>
            </a:r>
            <a:r>
              <a:rPr sz="1900" b="1" spc="5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для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всех</a:t>
            </a:r>
            <a:r>
              <a:rPr sz="19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детских</a:t>
            </a:r>
            <a:r>
              <a:rPr sz="19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садов</a:t>
            </a:r>
            <a:r>
              <a:rPr sz="19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документ</a:t>
            </a:r>
            <a:r>
              <a:rPr sz="1900" b="1" spc="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–</a:t>
            </a:r>
            <a:r>
              <a:rPr sz="19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приказ</a:t>
            </a:r>
            <a:r>
              <a:rPr sz="19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Минпросвещения</a:t>
            </a:r>
            <a:r>
              <a:rPr sz="1900" b="1" spc="7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от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 25.11.2022</a:t>
            </a:r>
            <a:r>
              <a:rPr sz="1900" b="1" spc="4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№</a:t>
            </a:r>
            <a:r>
              <a:rPr sz="19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1028</a:t>
            </a:r>
            <a:endParaRPr sz="1900">
              <a:latin typeface="Calibri"/>
              <a:cs typeface="Calibri"/>
            </a:endParaRPr>
          </a:p>
          <a:p>
            <a:pPr marL="418465" marR="234315" indent="-418465">
              <a:lnSpc>
                <a:spcPct val="100000"/>
              </a:lnSpc>
              <a:spcBef>
                <a:spcPts val="960"/>
              </a:spcBef>
              <a:buChar char="•"/>
              <a:tabLst>
                <a:tab pos="418465" algn="l"/>
              </a:tabLst>
            </a:pPr>
            <a:r>
              <a:rPr sz="1900" b="1" spc="-15" dirty="0">
                <a:solidFill>
                  <a:srgbClr val="6F2F9F"/>
                </a:solidFill>
                <a:latin typeface="Calibri"/>
                <a:cs typeface="Calibri"/>
              </a:rPr>
              <a:t>Определяет</a:t>
            </a:r>
            <a:r>
              <a:rPr sz="19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единые</a:t>
            </a:r>
            <a:r>
              <a:rPr sz="1900" b="1" spc="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для</a:t>
            </a:r>
            <a:r>
              <a:rPr sz="19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всей</a:t>
            </a:r>
            <a:r>
              <a:rPr sz="1900" b="1" spc="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страны</a:t>
            </a:r>
            <a:r>
              <a:rPr sz="19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базовые</a:t>
            </a:r>
            <a:r>
              <a:rPr sz="1900" b="1" spc="3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объем,</a:t>
            </a:r>
            <a:r>
              <a:rPr sz="19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5" dirty="0">
                <a:solidFill>
                  <a:srgbClr val="6F2F9F"/>
                </a:solidFill>
                <a:latin typeface="Calibri"/>
                <a:cs typeface="Calibri"/>
              </a:rPr>
              <a:t>содержание</a:t>
            </a:r>
            <a:r>
              <a:rPr sz="1900" b="1" spc="3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и</a:t>
            </a:r>
            <a:r>
              <a:rPr sz="1900" b="1" spc="3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планируемые</a:t>
            </a:r>
            <a:r>
              <a:rPr sz="1900" b="1" spc="4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20" dirty="0">
                <a:solidFill>
                  <a:srgbClr val="6F2F9F"/>
                </a:solidFill>
                <a:latin typeface="Calibri"/>
                <a:cs typeface="Calibri"/>
              </a:rPr>
              <a:t>результаты </a:t>
            </a:r>
            <a:r>
              <a:rPr sz="1900" b="1" spc="-4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5" dirty="0">
                <a:solidFill>
                  <a:srgbClr val="6F2F9F"/>
                </a:solidFill>
                <a:latin typeface="Calibri"/>
                <a:cs typeface="Calibri"/>
              </a:rPr>
              <a:t>дошкольного</a:t>
            </a:r>
            <a:r>
              <a:rPr sz="1900" b="1" spc="3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образования;</a:t>
            </a:r>
            <a:endParaRPr sz="1900">
              <a:latin typeface="Calibri"/>
              <a:cs typeface="Calibri"/>
            </a:endParaRPr>
          </a:p>
          <a:p>
            <a:pPr marL="187325" indent="-175260">
              <a:lnSpc>
                <a:spcPct val="100000"/>
              </a:lnSpc>
              <a:spcBef>
                <a:spcPts val="994"/>
              </a:spcBef>
              <a:buChar char="•"/>
              <a:tabLst>
                <a:tab pos="187960" algn="l"/>
              </a:tabLst>
            </a:pP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Предусматривает</a:t>
            </a:r>
            <a:r>
              <a:rPr sz="19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интеграцию</a:t>
            </a:r>
            <a:r>
              <a:rPr sz="1900" b="1" spc="3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обучения</a:t>
            </a:r>
            <a:r>
              <a:rPr sz="1900" b="1" spc="3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и</a:t>
            </a:r>
            <a:r>
              <a:rPr sz="1900" b="1" spc="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воспитания</a:t>
            </a:r>
            <a:r>
              <a:rPr sz="1900" b="1" spc="4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детей</a:t>
            </a:r>
            <a:r>
              <a:rPr sz="19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6F2F9F"/>
                </a:solidFill>
                <a:latin typeface="Calibri"/>
                <a:cs typeface="Calibri"/>
              </a:rPr>
              <a:t>в</a:t>
            </a:r>
            <a:r>
              <a:rPr sz="1900" b="1" spc="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едином</a:t>
            </a:r>
            <a:r>
              <a:rPr sz="1900" b="1" spc="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образовательном</a:t>
            </a:r>
            <a:r>
              <a:rPr sz="1900" b="1" spc="5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900" b="1" spc="-10" dirty="0">
                <a:solidFill>
                  <a:srgbClr val="6F2F9F"/>
                </a:solidFill>
                <a:latin typeface="Calibri"/>
                <a:cs typeface="Calibri"/>
              </a:rPr>
              <a:t>процессе</a:t>
            </a:r>
            <a:r>
              <a:rPr sz="1900" spc="-10" dirty="0">
                <a:solidFill>
                  <a:srgbClr val="6F2F9F"/>
                </a:solidFill>
                <a:latin typeface="Calibri"/>
                <a:cs typeface="Calibri"/>
              </a:rPr>
              <a:t>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10282" y="3174619"/>
            <a:ext cx="3276600" cy="95885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530"/>
              </a:spcBef>
            </a:pP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Заменяет 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ПООП </a:t>
            </a:r>
            <a:r>
              <a:rPr sz="1800" b="1" spc="-20" dirty="0">
                <a:solidFill>
                  <a:srgbClr val="006FC0"/>
                </a:solidFill>
                <a:latin typeface="Calibri"/>
                <a:cs typeface="Calibri"/>
              </a:rPr>
              <a:t>ДО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(примерную </a:t>
            </a:r>
            <a:r>
              <a:rPr sz="1800" b="1" spc="-39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основную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образовательную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программу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дошкольного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730"/>
              </a:lnSpc>
            </a:pP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образования)</a:t>
            </a:r>
            <a:r>
              <a:rPr sz="1800" b="1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образования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79540" y="3252978"/>
            <a:ext cx="4246245" cy="958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ts val="1945"/>
              </a:lnSpc>
              <a:spcBef>
                <a:spcPts val="100"/>
              </a:spcBef>
            </a:pP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Не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отменяет</a:t>
            </a:r>
            <a:r>
              <a:rPr sz="1800" b="1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ОП</a:t>
            </a:r>
            <a:r>
              <a:rPr sz="1800" b="1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(образовательную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1730"/>
              </a:lnSpc>
            </a:pP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программу)</a:t>
            </a:r>
            <a:r>
              <a:rPr sz="1800" b="1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Calibri"/>
                <a:cs typeface="Calibri"/>
              </a:rPr>
              <a:t>детского</a:t>
            </a:r>
            <a:r>
              <a:rPr sz="18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сада</a:t>
            </a:r>
            <a:r>
              <a:rPr sz="1800" b="1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и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Calibri"/>
                <a:cs typeface="Calibri"/>
              </a:rPr>
              <a:t>ФГОЧС </a:t>
            </a:r>
            <a:r>
              <a:rPr sz="1800" b="1" spc="-20" dirty="0">
                <a:solidFill>
                  <a:srgbClr val="006FC0"/>
                </a:solidFill>
                <a:latin typeface="Calibri"/>
                <a:cs typeface="Calibri"/>
              </a:rPr>
              <a:t>ДО</a:t>
            </a:r>
            <a:endParaRPr sz="1800">
              <a:latin typeface="Calibri"/>
              <a:cs typeface="Calibri"/>
            </a:endParaRPr>
          </a:p>
          <a:p>
            <a:pPr marL="12700" marR="5080" algn="ctr">
              <a:lnSpc>
                <a:spcPct val="80000"/>
              </a:lnSpc>
              <a:spcBef>
                <a:spcPts val="215"/>
              </a:spcBef>
            </a:pP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(федеральный</a:t>
            </a:r>
            <a:r>
              <a:rPr sz="1800" b="1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образовательный</a:t>
            </a:r>
            <a:r>
              <a:rPr sz="1800" b="1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Calibri"/>
                <a:cs typeface="Calibri"/>
              </a:rPr>
              <a:t>стандарт </a:t>
            </a:r>
            <a:r>
              <a:rPr sz="1800" b="1" spc="-39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Calibri"/>
                <a:cs typeface="Calibri"/>
              </a:rPr>
              <a:t>дошкольного </a:t>
            </a:r>
            <a:r>
              <a:rPr sz="1800" b="1" dirty="0">
                <a:solidFill>
                  <a:srgbClr val="006FC0"/>
                </a:solidFill>
                <a:latin typeface="Calibri"/>
                <a:cs typeface="Calibri"/>
              </a:rPr>
              <a:t>образования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08429" y="4285563"/>
            <a:ext cx="7693025" cy="7937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17930" marR="5080" indent="-1205865">
              <a:lnSpc>
                <a:spcPts val="2690"/>
              </a:lnSpc>
              <a:spcBef>
                <a:spcPts val="745"/>
              </a:spcBef>
            </a:pPr>
            <a:r>
              <a:rPr sz="2800" spc="-10" dirty="0">
                <a:solidFill>
                  <a:srgbClr val="C00000"/>
                </a:solidFill>
                <a:latin typeface="Calibri"/>
                <a:cs typeface="Calibri"/>
              </a:rPr>
              <a:t>ФОП</a:t>
            </a:r>
            <a:r>
              <a:rPr sz="2800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C00000"/>
                </a:solidFill>
                <a:latin typeface="Calibri"/>
                <a:cs typeface="Calibri"/>
              </a:rPr>
              <a:t>ДО</a:t>
            </a:r>
            <a:r>
              <a:rPr sz="2800" spc="-5" dirty="0">
                <a:solidFill>
                  <a:srgbClr val="C00000"/>
                </a:solidFill>
                <a:latin typeface="Calibri"/>
                <a:cs typeface="Calibri"/>
              </a:rPr>
              <a:t> +</a:t>
            </a:r>
            <a:r>
              <a:rPr sz="2800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30" dirty="0">
                <a:solidFill>
                  <a:srgbClr val="C00000"/>
                </a:solidFill>
                <a:latin typeface="Calibri"/>
                <a:cs typeface="Calibri"/>
              </a:rPr>
              <a:t>ФГОС</a:t>
            </a: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35" dirty="0">
                <a:solidFill>
                  <a:srgbClr val="C00000"/>
                </a:solidFill>
                <a:latin typeface="Calibri"/>
                <a:cs typeface="Calibri"/>
              </a:rPr>
              <a:t>ДО</a:t>
            </a:r>
            <a:r>
              <a:rPr sz="2800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Calibri"/>
                <a:cs typeface="Calibri"/>
              </a:rPr>
              <a:t>=</a:t>
            </a:r>
            <a:r>
              <a:rPr sz="2800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Calibri"/>
                <a:cs typeface="Calibri"/>
              </a:rPr>
              <a:t>основа</a:t>
            </a:r>
            <a:r>
              <a:rPr sz="28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Calibri"/>
                <a:cs typeface="Calibri"/>
              </a:rPr>
              <a:t>для</a:t>
            </a:r>
            <a:r>
              <a:rPr sz="2800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C00000"/>
                </a:solidFill>
                <a:latin typeface="Calibri"/>
                <a:cs typeface="Calibri"/>
              </a:rPr>
              <a:t>образовательной </a:t>
            </a:r>
            <a:r>
              <a:rPr sz="2800" spc="-6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C00000"/>
                </a:solidFill>
                <a:latin typeface="Calibri"/>
                <a:cs typeface="Calibri"/>
              </a:rPr>
              <a:t>программы</a:t>
            </a:r>
            <a:r>
              <a:rPr sz="2800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C00000"/>
                </a:solidFill>
                <a:latin typeface="Calibri"/>
                <a:cs typeface="Calibri"/>
              </a:rPr>
              <a:t>каждого</a:t>
            </a:r>
            <a:r>
              <a:rPr sz="2800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C00000"/>
                </a:solidFill>
                <a:latin typeface="Calibri"/>
                <a:cs typeface="Calibri"/>
              </a:rPr>
              <a:t>детского</a:t>
            </a:r>
            <a:r>
              <a:rPr sz="2800" spc="-5" dirty="0">
                <a:solidFill>
                  <a:srgbClr val="C00000"/>
                </a:solidFill>
                <a:latin typeface="Calibri"/>
                <a:cs typeface="Calibri"/>
              </a:rPr>
              <a:t> сада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12875" y="5345683"/>
            <a:ext cx="9996805" cy="88582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3170555">
              <a:lnSpc>
                <a:spcPct val="100000"/>
              </a:lnSpc>
              <a:spcBef>
                <a:spcPts val="555"/>
              </a:spcBef>
            </a:pP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Образовательная</a:t>
            </a:r>
            <a:r>
              <a:rPr sz="1500" b="1" spc="-5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программа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детского</a:t>
            </a:r>
            <a:r>
              <a:rPr sz="1500" b="1" spc="-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сада</a:t>
            </a:r>
            <a:endParaRPr sz="1500">
              <a:latin typeface="Calibri"/>
              <a:cs typeface="Calibri"/>
            </a:endParaRPr>
          </a:p>
          <a:p>
            <a:pPr marL="12700" marR="5080" indent="292100">
              <a:lnSpc>
                <a:spcPct val="125299"/>
              </a:lnSpc>
              <a:spcBef>
                <a:spcPts val="5"/>
              </a:spcBef>
            </a:pP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Обязательная</a:t>
            </a:r>
            <a:r>
              <a:rPr sz="1500" b="1" spc="-4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часть</a:t>
            </a:r>
            <a:r>
              <a:rPr sz="1500" b="1" spc="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F2F9F"/>
                </a:solidFill>
                <a:latin typeface="Calibri"/>
                <a:cs typeface="Calibri"/>
              </a:rPr>
              <a:t>–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60</a:t>
            </a:r>
            <a:r>
              <a:rPr sz="1500" b="1" spc="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процентов</a:t>
            </a:r>
            <a:r>
              <a:rPr sz="1500" b="1" spc="-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от</a:t>
            </a:r>
            <a:r>
              <a:rPr sz="15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общего</a:t>
            </a:r>
            <a:r>
              <a:rPr sz="15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объема</a:t>
            </a:r>
            <a:r>
              <a:rPr sz="15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программы.</a:t>
            </a:r>
            <a:r>
              <a:rPr sz="15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Здесь</a:t>
            </a:r>
            <a:r>
              <a:rPr sz="15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детский</a:t>
            </a:r>
            <a:r>
              <a:rPr sz="1500" b="1" spc="-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сад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делает</a:t>
            </a:r>
            <a:r>
              <a:rPr sz="1500" b="1" spc="-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ссылку</a:t>
            </a:r>
            <a:r>
              <a:rPr sz="1500" b="1" spc="-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на ФОП</a:t>
            </a:r>
            <a:r>
              <a:rPr sz="15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6F2F9F"/>
                </a:solidFill>
                <a:latin typeface="Calibri"/>
                <a:cs typeface="Calibri"/>
              </a:rPr>
              <a:t>ДО. </a:t>
            </a:r>
            <a:r>
              <a:rPr sz="1500" b="1" spc="-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Часть,</a:t>
            </a:r>
            <a:r>
              <a:rPr sz="1500" b="1" spc="-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которую</a:t>
            </a:r>
            <a:r>
              <a:rPr sz="15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формируют</a:t>
            </a:r>
            <a:r>
              <a:rPr sz="1500" b="1" spc="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F2F9F"/>
                </a:solidFill>
                <a:latin typeface="Calibri"/>
                <a:cs typeface="Calibri"/>
              </a:rPr>
              <a:t>участники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 образовательных</a:t>
            </a:r>
            <a:r>
              <a:rPr sz="1500" b="1" spc="-2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отношений,</a:t>
            </a:r>
            <a:r>
              <a:rPr sz="1500" b="1" spc="3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6F2F9F"/>
                </a:solidFill>
                <a:latin typeface="Calibri"/>
                <a:cs typeface="Calibri"/>
              </a:rPr>
              <a:t>–</a:t>
            </a:r>
            <a:r>
              <a:rPr sz="1500" b="1" spc="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40</a:t>
            </a:r>
            <a:r>
              <a:rPr sz="15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процентов.</a:t>
            </a:r>
            <a:r>
              <a:rPr sz="15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15" dirty="0">
                <a:solidFill>
                  <a:srgbClr val="6F2F9F"/>
                </a:solidFill>
                <a:latin typeface="Calibri"/>
                <a:cs typeface="Calibri"/>
              </a:rPr>
              <a:t>Ее</a:t>
            </a:r>
            <a:r>
              <a:rPr sz="1500" b="1" spc="-10" dirty="0">
                <a:solidFill>
                  <a:srgbClr val="6F2F9F"/>
                </a:solidFill>
                <a:latin typeface="Calibri"/>
                <a:cs typeface="Calibri"/>
              </a:rPr>
              <a:t> детский</a:t>
            </a:r>
            <a:r>
              <a:rPr sz="15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сад разрабатывает</a:t>
            </a:r>
            <a:r>
              <a:rPr sz="1500" b="1" spc="-3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6F2F9F"/>
                </a:solidFill>
                <a:latin typeface="Calibri"/>
                <a:cs typeface="Calibri"/>
              </a:rPr>
              <a:t>сам.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29204" rIns="0" bIns="0" rtlCol="0">
            <a:spAutoFit/>
          </a:bodyPr>
          <a:lstStyle/>
          <a:p>
            <a:pPr marL="2628900" marR="5080" indent="-1958975">
              <a:lnSpc>
                <a:spcPts val="4320"/>
              </a:lnSpc>
              <a:spcBef>
                <a:spcPts val="640"/>
              </a:spcBef>
            </a:pPr>
            <a:r>
              <a:rPr spc="-40" dirty="0"/>
              <a:t>Вопросы </a:t>
            </a:r>
            <a:r>
              <a:rPr spc="-35" dirty="0"/>
              <a:t>по </a:t>
            </a:r>
            <a:r>
              <a:rPr spc="-45" dirty="0"/>
              <a:t>содержанию </a:t>
            </a:r>
            <a:r>
              <a:rPr spc="-40" dirty="0"/>
              <a:t>образовательной </a:t>
            </a:r>
            <a:r>
              <a:rPr spc="-35" dirty="0"/>
              <a:t> </a:t>
            </a:r>
            <a:r>
              <a:rPr spc="-40" dirty="0"/>
              <a:t>работы</a:t>
            </a:r>
            <a:r>
              <a:rPr spc="-70" dirty="0"/>
              <a:t> </a:t>
            </a:r>
            <a:r>
              <a:rPr spc="-30" dirty="0"/>
              <a:t>в</a:t>
            </a:r>
            <a:r>
              <a:rPr spc="-25" dirty="0"/>
              <a:t> </a:t>
            </a:r>
            <a:r>
              <a:rPr spc="-45" dirty="0"/>
              <a:t>детском</a:t>
            </a:r>
            <a:r>
              <a:rPr spc="-55" dirty="0"/>
              <a:t> </a:t>
            </a:r>
            <a:r>
              <a:rPr spc="-30" dirty="0"/>
              <a:t>саду:</a:t>
            </a:r>
            <a:r>
              <a:rPr dirty="0"/>
              <a:t> 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1770507" y="1988137"/>
            <a:ext cx="8650985" cy="3368230"/>
          </a:xfrm>
          <a:prstGeom prst="rect">
            <a:avLst/>
          </a:prstGeom>
        </p:spPr>
        <p:txBody>
          <a:bodyPr vert="horz" wrap="square" lIns="0" tIns="37655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965"/>
              </a:spcBef>
            </a:pPr>
            <a:r>
              <a:rPr spc="-5" dirty="0" smtClean="0"/>
              <a:t>8-9</a:t>
            </a:r>
            <a:r>
              <a:rPr lang="ru-RU" spc="-5" dirty="0" smtClean="0"/>
              <a:t>50</a:t>
            </a:r>
            <a:r>
              <a:rPr spc="-5" dirty="0" smtClean="0"/>
              <a:t>-</a:t>
            </a:r>
            <a:r>
              <a:rPr lang="ru-RU" spc="-5" dirty="0" smtClean="0"/>
              <a:t>315</a:t>
            </a:r>
            <a:r>
              <a:rPr spc="-5" dirty="0" smtClean="0"/>
              <a:t>-9</a:t>
            </a:r>
            <a:r>
              <a:rPr lang="ru-RU" spc="-5" dirty="0" smtClean="0"/>
              <a:t>7-66</a:t>
            </a:r>
            <a:endParaRPr spc="-5" dirty="0"/>
          </a:p>
          <a:p>
            <a:pPr marL="1905" algn="ctr">
              <a:lnSpc>
                <a:spcPts val="3215"/>
              </a:lnSpc>
              <a:spcBef>
                <a:spcPts val="1000"/>
              </a:spcBef>
            </a:pPr>
            <a:r>
              <a:rPr lang="ru-RU" sz="2800" spc="-35" smtClean="0"/>
              <a:t>Эльза </a:t>
            </a:r>
            <a:r>
              <a:rPr lang="ru-RU" sz="2800" spc="-35" smtClean="0"/>
              <a:t>Владимировна </a:t>
            </a:r>
            <a:r>
              <a:rPr lang="ru-RU" sz="2800" spc="-35" dirty="0" err="1" smtClean="0"/>
              <a:t>Залялова</a:t>
            </a:r>
            <a:r>
              <a:rPr sz="2800" spc="-10" dirty="0" smtClean="0"/>
              <a:t>,</a:t>
            </a:r>
            <a:r>
              <a:rPr sz="2800" spc="20" dirty="0" smtClean="0"/>
              <a:t> </a:t>
            </a:r>
            <a:r>
              <a:rPr sz="2800" spc="-10" dirty="0"/>
              <a:t>заведующий</a:t>
            </a:r>
            <a:endParaRPr sz="2800" dirty="0"/>
          </a:p>
          <a:p>
            <a:pPr marL="1905" algn="ctr">
              <a:lnSpc>
                <a:spcPts val="9455"/>
              </a:lnSpc>
            </a:pPr>
            <a:r>
              <a:rPr lang="ru-RU" spc="-5" dirty="0" smtClean="0"/>
              <a:t>522</a:t>
            </a:r>
            <a:r>
              <a:rPr spc="-5" dirty="0" smtClean="0"/>
              <a:t>-</a:t>
            </a:r>
            <a:r>
              <a:rPr lang="ru-RU" spc="-5" dirty="0" smtClean="0"/>
              <a:t>65-97</a:t>
            </a:r>
            <a:endParaRPr spc="-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215</Words>
  <Application>Microsoft Office PowerPoint</Application>
  <PresentationFormat>Широкоэкранный</PresentationFormat>
  <Paragraphs>29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Office Theme</vt:lpstr>
      <vt:lpstr>5 новшеств нового 2023-2024  учебного года</vt:lpstr>
      <vt:lpstr>Новшество 1: Единая образовательная программа  для все детских садов страны</vt:lpstr>
      <vt:lpstr>Новшество 2: Реальная преемственность со школой</vt:lpstr>
      <vt:lpstr>Новшество 3: Родители – соучастники образовательной деятельности</vt:lpstr>
      <vt:lpstr>Презентация PowerPoint</vt:lpstr>
      <vt:lpstr>Презентация PowerPoint</vt:lpstr>
      <vt:lpstr>Рефлексия…</vt:lpstr>
      <vt:lpstr>Федеральная образовательная программа  дошкольного образования</vt:lpstr>
      <vt:lpstr>Вопросы по содержанию образовательной  работы в детском саду: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Федеральная образовательная программа дошкольного образования: 5 новшеств нового учебного года</dc:title>
  <dc:creator>Admin</dc:creator>
  <cp:lastModifiedBy>Алия</cp:lastModifiedBy>
  <cp:revision>2</cp:revision>
  <dcterms:created xsi:type="dcterms:W3CDTF">2023-11-13T06:39:49Z</dcterms:created>
  <dcterms:modified xsi:type="dcterms:W3CDTF">2023-11-13T06:48:13Z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2023-05-04T00:00:00Z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2023-11-13T00:00:00Z</vt:filetime>
  </property>
</Properties>
</file>